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7"/>
  </p:notesMasterIdLst>
  <p:sldIdLst>
    <p:sldId id="256" r:id="rId5"/>
    <p:sldId id="259" r:id="rId6"/>
    <p:sldId id="262" r:id="rId7"/>
    <p:sldId id="263" r:id="rId8"/>
    <p:sldId id="269" r:id="rId9"/>
    <p:sldId id="265" r:id="rId10"/>
    <p:sldId id="270" r:id="rId11"/>
    <p:sldId id="266" r:id="rId12"/>
    <p:sldId id="267" r:id="rId13"/>
    <p:sldId id="271" r:id="rId14"/>
    <p:sldId id="272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6"/>
    <p:restoredTop sz="96405"/>
  </p:normalViewPr>
  <p:slideViewPr>
    <p:cSldViewPr snapToGrid="0">
      <p:cViewPr varScale="1">
        <p:scale>
          <a:sx n="131" d="100"/>
          <a:sy n="131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120352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Why is population decline bad?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62" y="1160460"/>
            <a:ext cx="5102071" cy="5697539"/>
          </a:xfrm>
        </p:spPr>
        <p:txBody>
          <a:bodyPr>
            <a:normAutofit fontScale="25000" lnSpcReduction="20000"/>
          </a:bodyPr>
          <a:lstStyle/>
          <a:p>
            <a:endParaRPr lang="en-US" sz="9600" dirty="0"/>
          </a:p>
          <a:p>
            <a:r>
              <a:rPr lang="en-US" sz="11200" dirty="0"/>
              <a:t>Disproportionate aging.</a:t>
            </a:r>
          </a:p>
          <a:p>
            <a:pPr lvl="1"/>
            <a:r>
              <a:rPr lang="en-US" sz="9600" dirty="0"/>
              <a:t>Fewer women of child bearing age drastically affects birth rate.</a:t>
            </a:r>
          </a:p>
          <a:p>
            <a:pPr lvl="1"/>
            <a:r>
              <a:rPr lang="en-US" sz="9600" dirty="0"/>
              <a:t>Serious labor shortage – businesses get shuttered, GDP suffers.</a:t>
            </a:r>
          </a:p>
          <a:p>
            <a:r>
              <a:rPr lang="en-US" sz="11200" dirty="0"/>
              <a:t>Resource shortage.</a:t>
            </a:r>
          </a:p>
          <a:p>
            <a:pPr lvl="1"/>
            <a:r>
              <a:rPr lang="en-US" sz="9600" dirty="0"/>
              <a:t>More spending on elder care.</a:t>
            </a:r>
          </a:p>
          <a:p>
            <a:pPr lvl="1"/>
            <a:r>
              <a:rPr lang="en-US" sz="9600" dirty="0"/>
              <a:t>Shrinking military recruit pool.</a:t>
            </a:r>
          </a:p>
          <a:p>
            <a:pPr lvl="1"/>
            <a:r>
              <a:rPr lang="en-US" sz="9600" dirty="0"/>
              <a:t>Chokehold on infrastructure due to decreased tax base.</a:t>
            </a:r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pPr lvl="1"/>
            <a:endParaRPr lang="en-US" sz="8000" dirty="0"/>
          </a:p>
          <a:p>
            <a:endParaRPr lang="en-US" sz="8200" dirty="0"/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4B955-E6C8-C249-A8C5-7715C9FB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721" y="1343851"/>
            <a:ext cx="6255446" cy="4170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3A321-B86A-B44C-B86F-66DB17F87AF1}"/>
              </a:ext>
            </a:extLst>
          </p:cNvPr>
          <p:cNvSpPr txBox="1"/>
          <p:nvPr/>
        </p:nvSpPr>
        <p:spPr>
          <a:xfrm>
            <a:off x="9800184" y="60211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</a:t>
            </a:r>
          </a:p>
        </p:txBody>
      </p:sp>
    </p:spTree>
    <p:extLst>
      <p:ext uri="{BB962C8B-B14F-4D97-AF65-F5344CB8AC3E}">
        <p14:creationId xmlns:p14="http://schemas.microsoft.com/office/powerpoint/2010/main" val="1912176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120352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how do we avoid GILEAD?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27" y="1280062"/>
            <a:ext cx="4396902" cy="4361981"/>
          </a:xfrm>
        </p:spPr>
        <p:txBody>
          <a:bodyPr>
            <a:normAutofit fontScale="47500" lnSpcReduction="20000"/>
          </a:bodyPr>
          <a:lstStyle/>
          <a:p>
            <a:endParaRPr lang="en-US" sz="9600" dirty="0"/>
          </a:p>
          <a:p>
            <a:r>
              <a:rPr lang="en-US" sz="5700" dirty="0"/>
              <a:t>Gilead increases birth rate by inhumane policies – </a:t>
            </a:r>
            <a:r>
              <a:rPr lang="en-US" sz="5700" dirty="0">
                <a:solidFill>
                  <a:srgbClr val="FFFF00"/>
                </a:solidFill>
              </a:rPr>
              <a:t>we should plan based on projected population trends</a:t>
            </a:r>
            <a:r>
              <a:rPr lang="en-US" sz="5700" dirty="0"/>
              <a:t>.</a:t>
            </a:r>
          </a:p>
          <a:p>
            <a:r>
              <a:rPr lang="en-US" sz="5700" dirty="0"/>
              <a:t>Gilead can’t control NIM because people keep escaping – </a:t>
            </a:r>
            <a:r>
              <a:rPr lang="en-US" sz="5700" dirty="0">
                <a:solidFill>
                  <a:srgbClr val="FFFF00"/>
                </a:solidFill>
              </a:rPr>
              <a:t>we should increase NIM</a:t>
            </a:r>
            <a:r>
              <a:rPr lang="en-US" sz="5700" dirty="0"/>
              <a:t>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A02FD-332A-5747-A842-199CA3082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39" y="1248010"/>
            <a:ext cx="6788198" cy="4520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DE6CC-B802-C946-BF72-5FA0B89DDC3B}"/>
              </a:ext>
            </a:extLst>
          </p:cNvPr>
          <p:cNvSpPr txBox="1"/>
          <p:nvPr/>
        </p:nvSpPr>
        <p:spPr>
          <a:xfrm>
            <a:off x="9800184" y="60211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Hulu</a:t>
            </a:r>
          </a:p>
        </p:txBody>
      </p:sp>
    </p:spTree>
    <p:extLst>
      <p:ext uri="{BB962C8B-B14F-4D97-AF65-F5344CB8AC3E}">
        <p14:creationId xmlns:p14="http://schemas.microsoft.com/office/powerpoint/2010/main" val="355421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13" y="71048"/>
            <a:ext cx="8955113" cy="1293028"/>
          </a:xfrm>
        </p:spPr>
        <p:txBody>
          <a:bodyPr>
            <a:normAutofit/>
          </a:bodyPr>
          <a:lstStyle/>
          <a:p>
            <a:r>
              <a:rPr lang="en-US" sz="2800" dirty="0"/>
              <a:t>So, Could the handmaid’s tale happen for real in the United States?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86" y="1989807"/>
            <a:ext cx="3021728" cy="3457683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/>
              <a:t>NIM increase can offset population decline</a:t>
            </a:r>
          </a:p>
          <a:p>
            <a:r>
              <a:rPr lang="en-US" sz="3200" dirty="0"/>
              <a:t>An average NIM of 1,603,698 will sustain the population</a:t>
            </a:r>
          </a:p>
          <a:p>
            <a:r>
              <a:rPr lang="en-US" sz="3500" dirty="0"/>
              <a:t>Recall: 2019 NIM was 595,348</a:t>
            </a:r>
            <a:br>
              <a:rPr lang="en-US" sz="30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1BA86-4D54-9940-82D6-55B82ACC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391" y="1344297"/>
            <a:ext cx="8283558" cy="4141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15A0E7-B984-F143-83DD-BB8B8B6F84A1}"/>
              </a:ext>
            </a:extLst>
          </p:cNvPr>
          <p:cNvSpPr txBox="1"/>
          <p:nvPr/>
        </p:nvSpPr>
        <p:spPr>
          <a:xfrm>
            <a:off x="9800184" y="5944946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</a:t>
            </a:r>
          </a:p>
        </p:txBody>
      </p:sp>
    </p:spTree>
    <p:extLst>
      <p:ext uri="{BB962C8B-B14F-4D97-AF65-F5344CB8AC3E}">
        <p14:creationId xmlns:p14="http://schemas.microsoft.com/office/powerpoint/2010/main" val="299722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-75456" y="1937120"/>
            <a:ext cx="53381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</a:t>
            </a:r>
            <a:r>
              <a:rPr lang="en-US" sz="2000" b="1" dirty="0">
                <a:solidFill>
                  <a:srgbClr val="FFFF00"/>
                </a:solidFill>
              </a:rPr>
              <a:t>Republic of Gilead </a:t>
            </a:r>
            <a:r>
              <a:rPr lang="en-US" sz="2000" dirty="0"/>
              <a:t>is a futuristic United States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</a:t>
            </a:r>
            <a:r>
              <a:rPr lang="en-US" sz="2000" dirty="0">
                <a:solidFill>
                  <a:srgbClr val="FFFF00"/>
                </a:solidFill>
              </a:rPr>
              <a:t>Handmaids</a:t>
            </a:r>
            <a:r>
              <a:rPr lang="en-US" sz="2000" dirty="0"/>
              <a:t>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Live births </a:t>
            </a:r>
            <a:r>
              <a:rPr lang="en-US" sz="2800" dirty="0"/>
              <a:t>– native and non-native (immigrant) women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Deaths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Net International Migration</a:t>
            </a:r>
            <a:r>
              <a:rPr lang="en-US" sz="2800" dirty="0"/>
              <a:t> (NIM)</a:t>
            </a:r>
            <a:endParaRPr lang="en-US" sz="2600" dirty="0"/>
          </a:p>
          <a:p>
            <a:r>
              <a:rPr lang="en-US" sz="3200" dirty="0">
                <a:solidFill>
                  <a:srgbClr val="FFFF00"/>
                </a:solidFill>
              </a:rPr>
              <a:t>Total Fertility Rate </a:t>
            </a:r>
            <a:r>
              <a:rPr lang="en-US" sz="3200" dirty="0"/>
              <a:t>(TFR)</a:t>
            </a:r>
          </a:p>
          <a:p>
            <a:pPr lvl="1"/>
            <a:r>
              <a:rPr lang="en-US" sz="2800" dirty="0"/>
              <a:t>Formula: </a:t>
            </a:r>
            <a:r>
              <a:rPr lang="en-US" sz="2800" dirty="0">
                <a:solidFill>
                  <a:srgbClr val="FFFF00"/>
                </a:solidFill>
              </a:rPr>
              <a:t>(# live births / # women ages 15 – 44) * 1000</a:t>
            </a:r>
          </a:p>
          <a:p>
            <a:pPr lvl="1"/>
            <a:r>
              <a:rPr lang="en-US" sz="2800" dirty="0">
                <a:solidFill>
                  <a:srgbClr val="FFFF00"/>
                </a:solidFill>
              </a:rPr>
              <a:t>Replacement Rate: TFR = 2.1 </a:t>
            </a:r>
            <a:r>
              <a:rPr lang="en-US" sz="2800" dirty="0"/>
              <a:t>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416" y="146828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United states TFR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09" y="2729908"/>
            <a:ext cx="4722967" cy="2015087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8000" dirty="0"/>
              <a:t>The US TFR rate “has generally been below replacement since 1971.” (CDC)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535C3-D77A-204A-9D09-7C6654639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35" y="1436879"/>
            <a:ext cx="6602682" cy="4342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3C1BA-6531-7D49-ABFE-4D81350ECDC2}"/>
              </a:ext>
            </a:extLst>
          </p:cNvPr>
          <p:cNvSpPr txBox="1"/>
          <p:nvPr/>
        </p:nvSpPr>
        <p:spPr>
          <a:xfrm>
            <a:off x="8409400" y="612728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Sources: CDC, World Bank, US Census </a:t>
            </a:r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TFR Decline is a global phenomenon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7" y="1739021"/>
            <a:ext cx="5001493" cy="500776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In “developed” countries like the </a:t>
            </a:r>
            <a:r>
              <a:rPr lang="en-US" sz="4000" dirty="0">
                <a:solidFill>
                  <a:srgbClr val="FFFF00"/>
                </a:solidFill>
              </a:rPr>
              <a:t>US</a:t>
            </a:r>
            <a:r>
              <a:rPr lang="en-US" sz="4000" dirty="0"/>
              <a:t>, TFR tends to be lowest.</a:t>
            </a:r>
          </a:p>
          <a:p>
            <a:r>
              <a:rPr lang="en-US" sz="4000" dirty="0"/>
              <a:t>Even in “developing” countries like </a:t>
            </a:r>
            <a:r>
              <a:rPr lang="en-US" sz="4000" dirty="0">
                <a:solidFill>
                  <a:srgbClr val="FFFF00"/>
                </a:solidFill>
              </a:rPr>
              <a:t>Niger</a:t>
            </a:r>
            <a:r>
              <a:rPr lang="en-US" sz="4000" dirty="0"/>
              <a:t>, TFR is slowly declining.</a:t>
            </a:r>
          </a:p>
          <a:p>
            <a:r>
              <a:rPr lang="en-US" sz="4000" dirty="0"/>
              <a:t>TFR decline is fastest in countries with an aggressive family planning policy like </a:t>
            </a:r>
            <a:r>
              <a:rPr lang="en-US" sz="4000" dirty="0">
                <a:solidFill>
                  <a:srgbClr val="FFFF00"/>
                </a:solidFill>
              </a:rPr>
              <a:t>China</a:t>
            </a:r>
            <a:r>
              <a:rPr lang="en-US" sz="4000" dirty="0"/>
              <a:t>.</a:t>
            </a:r>
          </a:p>
          <a:p>
            <a:r>
              <a:rPr lang="en-US" sz="4000" dirty="0"/>
              <a:t>TFR is lowest in countries with a low NIM like </a:t>
            </a:r>
            <a:r>
              <a:rPr lang="en-US" sz="4000" dirty="0">
                <a:solidFill>
                  <a:srgbClr val="FFFF00"/>
                </a:solidFill>
              </a:rPr>
              <a:t>Japan</a:t>
            </a:r>
            <a:r>
              <a:rPr lang="en-US" sz="4000" dirty="0"/>
              <a:t>.</a:t>
            </a:r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BBA468-4D48-DB45-9AD0-77F08B5E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55" y="1415813"/>
            <a:ext cx="6532304" cy="4555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50FC8-B83C-7B48-A042-FD467A659A71}"/>
              </a:ext>
            </a:extLst>
          </p:cNvPr>
          <p:cNvSpPr txBox="1"/>
          <p:nvPr/>
        </p:nvSpPr>
        <p:spPr>
          <a:xfrm>
            <a:off x="8317938" y="612728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</a:t>
            </a:r>
          </a:p>
        </p:txBody>
      </p:sp>
    </p:spTree>
    <p:extLst>
      <p:ext uri="{BB962C8B-B14F-4D97-AF65-F5344CB8AC3E}">
        <p14:creationId xmlns:p14="http://schemas.microsoft.com/office/powerpoint/2010/main" val="325097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710" y="228543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 err="1"/>
              <a:t>Gdp</a:t>
            </a:r>
            <a:r>
              <a:rPr lang="en-US" sz="2800" dirty="0"/>
              <a:t> and </a:t>
            </a:r>
            <a:r>
              <a:rPr lang="en-US" sz="2800" dirty="0" err="1"/>
              <a:t>tfr</a:t>
            </a:r>
            <a:r>
              <a:rPr lang="en-US" sz="2800" dirty="0"/>
              <a:t> are negatively correlated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EAF34-1308-8A49-A6F6-45216990E7D6}"/>
              </a:ext>
            </a:extLst>
          </p:cNvPr>
          <p:cNvSpPr txBox="1"/>
          <p:nvPr/>
        </p:nvSpPr>
        <p:spPr>
          <a:xfrm>
            <a:off x="6306374" y="6009935"/>
            <a:ext cx="3083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World Bank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459DD3-23FF-674F-A11C-969DB0AB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598" y="1253053"/>
            <a:ext cx="6670803" cy="45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4288" y="12127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projected total us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81" y="1927735"/>
            <a:ext cx="4744994" cy="416248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8000" dirty="0"/>
              <a:t>Despite lower TFR, US population is still projected to grow, although the rate slows down around 2035.</a:t>
            </a:r>
          </a:p>
          <a:p>
            <a:pPr marL="0" indent="0">
              <a:buNone/>
            </a:pPr>
            <a:endParaRPr lang="en-US" sz="8000" dirty="0"/>
          </a:p>
          <a:p>
            <a:pPr marL="0" indent="0">
              <a:buNone/>
            </a:pPr>
            <a:r>
              <a:rPr lang="en-US" sz="8000" dirty="0"/>
              <a:t>Why does it still grow? </a:t>
            </a:r>
            <a:r>
              <a:rPr lang="en-US" sz="8000" dirty="0">
                <a:solidFill>
                  <a:srgbClr val="FFFF00"/>
                </a:solidFill>
              </a:rPr>
              <a:t>NIM</a:t>
            </a:r>
            <a:r>
              <a:rPr lang="en-US" sz="8000" dirty="0"/>
              <a:t>.</a:t>
            </a:r>
          </a:p>
          <a:p>
            <a:endParaRPr lang="en-US" sz="2400" dirty="0"/>
          </a:p>
          <a:p>
            <a:pPr marL="457200" lvl="1" indent="0">
              <a:buNone/>
            </a:pP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63C1BA-6531-7D49-ABFE-4D81350ECDC2}"/>
              </a:ext>
            </a:extLst>
          </p:cNvPr>
          <p:cNvSpPr txBox="1"/>
          <p:nvPr/>
        </p:nvSpPr>
        <p:spPr>
          <a:xfrm>
            <a:off x="8255272" y="609021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D77EA-6518-6A49-8B82-875EA1A11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994" y="1049108"/>
            <a:ext cx="6979894" cy="475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226" y="71048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6E8F4-D410-3D4E-BF4C-3FCF7DA58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376" y="1210269"/>
            <a:ext cx="6642449" cy="4622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A06B85-9DEB-A14E-A741-6F867F6EA0C9}"/>
              </a:ext>
            </a:extLst>
          </p:cNvPr>
          <p:cNvSpPr/>
          <p:nvPr/>
        </p:nvSpPr>
        <p:spPr>
          <a:xfrm>
            <a:off x="317157" y="1462389"/>
            <a:ext cx="43660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However, the US NIM fell </a:t>
            </a:r>
            <a:r>
              <a:rPr lang="en-US" sz="2800" dirty="0">
                <a:solidFill>
                  <a:srgbClr val="FFFF00"/>
                </a:solidFill>
              </a:rPr>
              <a:t>40.5%</a:t>
            </a:r>
            <a:r>
              <a:rPr lang="en-US" sz="2800" dirty="0"/>
              <a:t> in one year (from 1,001,528 in 2018 to 595,348 in 2019) due to Federal policy changes.</a:t>
            </a:r>
          </a:p>
          <a:p>
            <a:endParaRPr lang="en-US" sz="2800" dirty="0"/>
          </a:p>
          <a:p>
            <a:r>
              <a:rPr lang="en-US" sz="2800" dirty="0"/>
              <a:t>The US Census 2016-2060 projection doesn’t account for this.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81588-4914-4E41-8E31-A23392AA98E8}"/>
              </a:ext>
            </a:extLst>
          </p:cNvPr>
          <p:cNvSpPr txBox="1"/>
          <p:nvPr/>
        </p:nvSpPr>
        <p:spPr>
          <a:xfrm>
            <a:off x="8405227" y="6090215"/>
            <a:ext cx="3469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 </a:t>
            </a:r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632" y="5378"/>
            <a:ext cx="9148467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US population trends with Lower </a:t>
            </a:r>
            <a:r>
              <a:rPr lang="en-US" sz="2800" dirty="0" err="1"/>
              <a:t>nim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357" y="1563542"/>
            <a:ext cx="3539995" cy="4759161"/>
          </a:xfrm>
        </p:spPr>
        <p:txBody>
          <a:bodyPr>
            <a:normAutofit/>
          </a:bodyPr>
          <a:lstStyle/>
          <a:p>
            <a:r>
              <a:rPr lang="en-US" sz="2400" dirty="0"/>
              <a:t>With pre-2019 NIM, population would start to decline around 2230.</a:t>
            </a:r>
          </a:p>
          <a:p>
            <a:r>
              <a:rPr lang="en-US" sz="2400" dirty="0"/>
              <a:t>With 2019 NIM, population would start to decline in 2164.</a:t>
            </a:r>
          </a:p>
          <a:p>
            <a:r>
              <a:rPr lang="en-US" sz="2400" dirty="0"/>
              <a:t>Key finding: </a:t>
            </a:r>
            <a:r>
              <a:rPr lang="en-US" sz="2400" dirty="0">
                <a:solidFill>
                  <a:srgbClr val="FFFF00"/>
                </a:solidFill>
              </a:rPr>
              <a:t>population declines 70 years earlier with lower NIM rate.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22B7D-0B75-E94B-A2A6-0093EBC5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577" y="965493"/>
            <a:ext cx="7379613" cy="4919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D94344-8EC8-6F49-B63D-8354EB52CD23}"/>
              </a:ext>
            </a:extLst>
          </p:cNvPr>
          <p:cNvSpPr txBox="1"/>
          <p:nvPr/>
        </p:nvSpPr>
        <p:spPr>
          <a:xfrm>
            <a:off x="9815207" y="6322703"/>
            <a:ext cx="1857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Source: US Census</a:t>
            </a:r>
          </a:p>
        </p:txBody>
      </p:sp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518</Words>
  <Application>Microsoft Macintosh PowerPoint</Application>
  <PresentationFormat>Widescreen</PresentationFormat>
  <Paragraphs>73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United states TFR trend</vt:lpstr>
      <vt:lpstr>TFR Decline is a global phenomenon</vt:lpstr>
      <vt:lpstr>Gdp and tfr are negatively correlated</vt:lpstr>
      <vt:lpstr>projected total us population</vt:lpstr>
      <vt:lpstr>united states NIM</vt:lpstr>
      <vt:lpstr>US population trends with Lower nim</vt:lpstr>
      <vt:lpstr>Why is population decline bad?</vt:lpstr>
      <vt:lpstr>how do we avoid GILEAD?</vt:lpstr>
      <vt:lpstr>So, Could the handmaid’s tale happen for real in the United States?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2020-01-22T00:56:56Z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